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</p:sldIdLst>
  <p:sldSz cy="5143500" cx="9144000"/>
  <p:notesSz cx="6858000" cy="9144000"/>
  <p:embeddedFontLst>
    <p:embeddedFont>
      <p:font typeface="Ubuntu"/>
      <p:regular r:id="rId22"/>
      <p:bold r:id="rId23"/>
      <p:italic r:id="rId24"/>
      <p:boldItalic r:id="rId25"/>
    </p:embeddedFont>
    <p:embeddedFont>
      <p:font typeface="Ubuntu Light"/>
      <p:regular r:id="rId26"/>
      <p:bold r:id="rId27"/>
      <p:italic r:id="rId28"/>
      <p:boldItalic r:id="rId29"/>
    </p:embeddedFont>
    <p:embeddedFont>
      <p:font typeface="Roboto"/>
      <p:regular r:id="rId30"/>
      <p:bold r:id="rId31"/>
      <p:italic r:id="rId32"/>
      <p:boldItalic r:id="rId33"/>
    </p:embeddedFont>
    <p:embeddedFont>
      <p:font typeface="Arvo"/>
      <p:regular r:id="rId34"/>
      <p:bold r:id="rId35"/>
      <p:italic r:id="rId36"/>
      <p:boldItalic r:id="rId37"/>
    </p:embeddedFont>
    <p:embeddedFont>
      <p:font typeface="Bodoni"/>
      <p:regular r:id="rId38"/>
      <p:bold r:id="rId39"/>
      <p:italic r:id="rId40"/>
      <p:boldItalic r:id="rId41"/>
    </p:embeddedFont>
    <p:embeddedFont>
      <p:font typeface="Oswald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odoni-italic.fntdata"/><Relationship Id="rId20" Type="http://schemas.openxmlformats.org/officeDocument/2006/relationships/slide" Target="slides/slide14.xml"/><Relationship Id="rId42" Type="http://schemas.openxmlformats.org/officeDocument/2006/relationships/font" Target="fonts/Oswald-regular.fntdata"/><Relationship Id="rId41" Type="http://schemas.openxmlformats.org/officeDocument/2006/relationships/font" Target="fonts/Bodoni-boldItalic.fntdata"/><Relationship Id="rId22" Type="http://schemas.openxmlformats.org/officeDocument/2006/relationships/font" Target="fonts/Ubuntu-regular.fntdata"/><Relationship Id="rId21" Type="http://schemas.openxmlformats.org/officeDocument/2006/relationships/slide" Target="slides/slide15.xml"/><Relationship Id="rId43" Type="http://schemas.openxmlformats.org/officeDocument/2006/relationships/font" Target="fonts/Oswald-bold.fntdata"/><Relationship Id="rId24" Type="http://schemas.openxmlformats.org/officeDocument/2006/relationships/font" Target="fonts/Ubuntu-italic.fntdata"/><Relationship Id="rId23" Type="http://schemas.openxmlformats.org/officeDocument/2006/relationships/font" Target="fonts/Ubuntu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UbuntuLight-regular.fntdata"/><Relationship Id="rId25" Type="http://schemas.openxmlformats.org/officeDocument/2006/relationships/font" Target="fonts/Ubuntu-boldItalic.fntdata"/><Relationship Id="rId28" Type="http://schemas.openxmlformats.org/officeDocument/2006/relationships/font" Target="fonts/UbuntuLight-italic.fntdata"/><Relationship Id="rId27" Type="http://schemas.openxmlformats.org/officeDocument/2006/relationships/font" Target="fonts/UbuntuLight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UbuntuLight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5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4.xml"/><Relationship Id="rId32" Type="http://schemas.openxmlformats.org/officeDocument/2006/relationships/font" Target="fonts/Roboto-italic.fntdata"/><Relationship Id="rId13" Type="http://schemas.openxmlformats.org/officeDocument/2006/relationships/slide" Target="slides/slide7.xml"/><Relationship Id="rId35" Type="http://schemas.openxmlformats.org/officeDocument/2006/relationships/font" Target="fonts/Arvo-bold.fntdata"/><Relationship Id="rId12" Type="http://schemas.openxmlformats.org/officeDocument/2006/relationships/slide" Target="slides/slide6.xml"/><Relationship Id="rId34" Type="http://schemas.openxmlformats.org/officeDocument/2006/relationships/font" Target="fonts/Arvo-regular.fntdata"/><Relationship Id="rId15" Type="http://schemas.openxmlformats.org/officeDocument/2006/relationships/slide" Target="slides/slide9.xml"/><Relationship Id="rId37" Type="http://schemas.openxmlformats.org/officeDocument/2006/relationships/font" Target="fonts/Arvo-boldItalic.fntdata"/><Relationship Id="rId14" Type="http://schemas.openxmlformats.org/officeDocument/2006/relationships/slide" Target="slides/slide8.xml"/><Relationship Id="rId36" Type="http://schemas.openxmlformats.org/officeDocument/2006/relationships/font" Target="fonts/Arvo-italic.fntdata"/><Relationship Id="rId17" Type="http://schemas.openxmlformats.org/officeDocument/2006/relationships/slide" Target="slides/slide11.xml"/><Relationship Id="rId39" Type="http://schemas.openxmlformats.org/officeDocument/2006/relationships/font" Target="fonts/Bodoni-bold.fntdata"/><Relationship Id="rId16" Type="http://schemas.openxmlformats.org/officeDocument/2006/relationships/slide" Target="slides/slide10.xml"/><Relationship Id="rId38" Type="http://schemas.openxmlformats.org/officeDocument/2006/relationships/font" Target="fonts/Bodoni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417379ed5ab02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d417379ed5ab02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5502ac5c4964cc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5502ac5c4964cc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d417379ed5ab027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d417379ed5ab027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5502ac5c4964cc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5502ac5c4964cc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97ff46a7c06224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97ff46a7c06224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655743a228bc76c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655743a228bc76c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42c8ced36507c4e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42c8ced36507c4e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635bc5890e79c5e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2635bc5890e79c5e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43494be320b373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43494be320b373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2f3b656d8ce7e0a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2f3b656d8ce7e0a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43494be320b3734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43494be320b3734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4a2be0f34e2c382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4a2be0f34e2c382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43494be320b373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43494be320b373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95437458ee46a9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95437458ee46a9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5502ac5c4964cc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3" name="Google Shape;543;g5502ac5c4964cc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5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26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26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" name="Google Shape;191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" name="Google Shape;197;p33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3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223" name="Google Shape;223;p38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4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4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4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2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2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44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4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4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76" name="Google Shape;276;p4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45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5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45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7" name="Google Shape;2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1" name="Google Shape;301;p4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9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" name="Google Shape;308;p49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5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7" name="Google Shape;317;p5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5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1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5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51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5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52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2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" name="Google Shape;33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53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" name="Google Shape;338;p53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3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7" name="Google Shape;347;p54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2" name="Google Shape;352;p54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4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54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55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4" name="Google Shape;364;p55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55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" name="Google Shape;366;p55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" name="Google Shape;367;p55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5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5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1" name="Google Shape;371;p55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55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55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16.png"/><Relationship Id="rId6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ocs.google.com/document/d/13I78FQ674sEombAunMSvSefuiXHdN-B8RsN3-l9Aivc/edit?usp=drivesdk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56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380" name="Google Shape;380;p56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1" name="Google Shape;381;p56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6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6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6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6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6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6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6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6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6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6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6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6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6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6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6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6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6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6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6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6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6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latin typeface="Oswald"/>
                <a:ea typeface="Oswald"/>
                <a:cs typeface="Oswald"/>
                <a:sym typeface="Oswald"/>
              </a:rPr>
              <a:t>МАСИВИ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latin typeface="Oswald"/>
                <a:ea typeface="Oswald"/>
                <a:cs typeface="Oswald"/>
                <a:sym typeface="Oswald"/>
              </a:rPr>
              <a:t>ПРАКТИКА</a:t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9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9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39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9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397625"/>
            <a:ext cx="8991600" cy="45508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66"/>
          <p:cNvPicPr preferRelativeResize="0"/>
          <p:nvPr/>
        </p:nvPicPr>
        <p:blipFill rotWithShape="1">
          <a:blip r:embed="rId3">
            <a:alphaModFix/>
          </a:blip>
          <a:srcRect b="36499" l="12724" r="26885" t="0"/>
          <a:stretch/>
        </p:blipFill>
        <p:spPr>
          <a:xfrm>
            <a:off x="1036404" y="0"/>
            <a:ext cx="3695149" cy="1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 rotWithShape="1">
          <a:blip r:embed="rId4">
            <a:alphaModFix/>
          </a:blip>
          <a:srcRect b="7024" l="0" r="36338" t="11109"/>
          <a:stretch/>
        </p:blipFill>
        <p:spPr>
          <a:xfrm>
            <a:off x="5349382" y="436736"/>
            <a:ext cx="3695150" cy="13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59" name="Google Shape;559;p66"/>
          <p:cNvPicPr preferRelativeResize="0"/>
          <p:nvPr/>
        </p:nvPicPr>
        <p:blipFill rotWithShape="1">
          <a:blip r:embed="rId5">
            <a:alphaModFix/>
          </a:blip>
          <a:srcRect b="10450" l="4231" r="4958" t="0"/>
          <a:stretch/>
        </p:blipFill>
        <p:spPr>
          <a:xfrm>
            <a:off x="5349375" y="2266225"/>
            <a:ext cx="3530700" cy="27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6"/>
          <p:cNvPicPr preferRelativeResize="0"/>
          <p:nvPr/>
        </p:nvPicPr>
        <p:blipFill rotWithShape="1">
          <a:blip r:embed="rId6">
            <a:alphaModFix/>
          </a:blip>
          <a:srcRect b="0" l="0" r="0" t="3297"/>
          <a:stretch/>
        </p:blipFill>
        <p:spPr>
          <a:xfrm>
            <a:off x="645750" y="2508534"/>
            <a:ext cx="4476451" cy="215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7"/>
          <p:cNvSpPr txBox="1"/>
          <p:nvPr/>
        </p:nvSpPr>
        <p:spPr>
          <a:xfrm>
            <a:off x="918975" y="439870"/>
            <a:ext cx="7315200" cy="11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566" name="Google Shape;56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51" y="1188470"/>
            <a:ext cx="3321113" cy="3296931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67"/>
          <p:cNvSpPr txBox="1"/>
          <p:nvPr/>
        </p:nvSpPr>
        <p:spPr>
          <a:xfrm>
            <a:off x="1550725" y="301968"/>
            <a:ext cx="4944000" cy="8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Квадратні матриці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68" name="Google Shape;568;p67"/>
          <p:cNvSpPr txBox="1"/>
          <p:nvPr/>
        </p:nvSpPr>
        <p:spPr>
          <a:xfrm>
            <a:off x="4395325" y="2491250"/>
            <a:ext cx="4275600" cy="16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Заповнення різними способами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Виведення в табличному вигляді 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Ознака головної та побічної діагоналі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68"/>
          <p:cNvPicPr preferRelativeResize="0"/>
          <p:nvPr/>
        </p:nvPicPr>
        <p:blipFill rotWithShape="1">
          <a:blip r:embed="rId3">
            <a:alphaModFix/>
          </a:blip>
          <a:srcRect b="-5876" l="-4351" r="0" t="0"/>
          <a:stretch/>
        </p:blipFill>
        <p:spPr>
          <a:xfrm>
            <a:off x="4184749" y="1606924"/>
            <a:ext cx="3985975" cy="2349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513" y="2008325"/>
            <a:ext cx="2857500" cy="154305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8"/>
          <p:cNvSpPr txBox="1"/>
          <p:nvPr/>
        </p:nvSpPr>
        <p:spPr>
          <a:xfrm>
            <a:off x="549325" y="673725"/>
            <a:ext cx="8160300" cy="7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Oswald"/>
                <a:ea typeface="Oswald"/>
                <a:cs typeface="Oswald"/>
                <a:sym typeface="Oswald"/>
              </a:rPr>
              <a:t>Працюємо з матрицями </a:t>
            </a:r>
            <a:endParaRPr sz="2300"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0" name="Google Shape;580;p69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6663" y="2804606"/>
            <a:ext cx="1493400" cy="1493400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9"/>
          <p:cNvSpPr txBox="1"/>
          <p:nvPr/>
        </p:nvSpPr>
        <p:spPr>
          <a:xfrm>
            <a:off x="676541" y="428281"/>
            <a:ext cx="3653100" cy="149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Задачі з масивами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82" name="Google Shape;582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92521" y="244988"/>
            <a:ext cx="3229275" cy="1859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2536" y="2340314"/>
            <a:ext cx="3229276" cy="2421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0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uk" sz="2600">
                <a:latin typeface="Oswald"/>
                <a:ea typeface="Oswald"/>
                <a:cs typeface="Oswald"/>
                <a:sym typeface="Oswald"/>
              </a:rPr>
              <a:t>Що відбувається?</a:t>
            </a:r>
            <a:endParaRPr b="0" sz="26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9" name="Google Shape;589;p70"/>
          <p:cNvSpPr txBox="1"/>
          <p:nvPr/>
        </p:nvSpPr>
        <p:spPr>
          <a:xfrm>
            <a:off x="4167280" y="1"/>
            <a:ext cx="4102200" cy="34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#include &lt;iostream&gt;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using namespace std;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int main()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   int arr[2]; 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   cout &lt;&lt; arr[3] &lt;&lt; " ";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   cout &lt;&lt; arr[-2] &lt;&lt; " ";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    return 0; 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0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20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90" name="Google Shape;590;p70"/>
          <p:cNvPicPr preferRelativeResize="0"/>
          <p:nvPr/>
        </p:nvPicPr>
        <p:blipFill rotWithShape="1">
          <a:blip r:embed="rId3">
            <a:alphaModFix/>
          </a:blip>
          <a:srcRect b="25887" l="0" r="9526" t="44782"/>
          <a:stretch/>
        </p:blipFill>
        <p:spPr>
          <a:xfrm>
            <a:off x="570050" y="3074659"/>
            <a:ext cx="2617499" cy="1508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/>
        </p:nvSpPr>
        <p:spPr>
          <a:xfrm>
            <a:off x="1679600" y="1311197"/>
            <a:ext cx="59595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100">
                <a:latin typeface="Oswald"/>
                <a:ea typeface="Oswald"/>
                <a:cs typeface="Oswald"/>
                <a:sym typeface="Oswald"/>
              </a:rPr>
              <a:t>Кілька речей, які слід пам’ятати:</a:t>
            </a:r>
            <a:endParaRPr b="1" sz="21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Індекси масивів починаються з 0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Елементи масиву мають послідовні адреси.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799" y="3555497"/>
            <a:ext cx="6516601" cy="17028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/>
          <p:nvPr>
            <p:ph type="title"/>
          </p:nvPr>
        </p:nvSpPr>
        <p:spPr>
          <a:xfrm>
            <a:off x="716455" y="1578150"/>
            <a:ext cx="2575800" cy="198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Алгоритми роботи з масивами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2" name="Google Shape;462;p58"/>
          <p:cNvSpPr txBox="1"/>
          <p:nvPr/>
        </p:nvSpPr>
        <p:spPr>
          <a:xfrm>
            <a:off x="4699770" y="2571738"/>
            <a:ext cx="2948400" cy="1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463" name="Google Shape;463;p58"/>
          <p:cNvSpPr txBox="1"/>
          <p:nvPr/>
        </p:nvSpPr>
        <p:spPr>
          <a:xfrm>
            <a:off x="4798900" y="220725"/>
            <a:ext cx="4345200" cy="22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2000">
                <a:latin typeface="Roboto"/>
                <a:ea typeface="Roboto"/>
                <a:cs typeface="Roboto"/>
                <a:sym typeface="Roboto"/>
              </a:rPr>
              <a:t>Операції над масивами:</a:t>
            </a:r>
            <a:endParaRPr b="1"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Пошук елементів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Вставка елементів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Видалення елементів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Злиття/розбивка  масивів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Ubuntu Light"/>
              <a:buChar char="●"/>
            </a:pPr>
            <a:r>
              <a:rPr lang="uk" sz="2000">
                <a:latin typeface="Roboto"/>
                <a:ea typeface="Roboto"/>
                <a:cs typeface="Roboto"/>
                <a:sym typeface="Roboto"/>
              </a:rPr>
              <a:t>Сортування маси</a:t>
            </a:r>
            <a:r>
              <a:rPr lang="uk" sz="2400">
                <a:latin typeface="Ubuntu Light"/>
                <a:ea typeface="Ubuntu Light"/>
                <a:cs typeface="Ubuntu Light"/>
                <a:sym typeface="Ubuntu Light"/>
              </a:rPr>
              <a:t>вів </a:t>
            </a: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pic>
        <p:nvPicPr>
          <p:cNvPr id="464" name="Google Shape;4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6125" y="2771089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>
                <a:latin typeface="Oswald"/>
                <a:ea typeface="Oswald"/>
                <a:cs typeface="Oswald"/>
                <a:sym typeface="Oswald"/>
              </a:rPr>
              <a:t>Суми, добутки, к</a:t>
            </a:r>
            <a:r>
              <a:rPr b="0" lang="uk">
                <a:latin typeface="Oswald"/>
                <a:ea typeface="Oswald"/>
                <a:cs typeface="Oswald"/>
                <a:sym typeface="Oswald"/>
              </a:rPr>
              <a:t>ількості  елементів масиву</a:t>
            </a:r>
            <a:endParaRPr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70" name="Google Shape;470;p59"/>
          <p:cNvSpPr txBox="1"/>
          <p:nvPr/>
        </p:nvSpPr>
        <p:spPr>
          <a:xfrm>
            <a:off x="871891" y="1223105"/>
            <a:ext cx="4362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int foo [] = {16, 2, 77, 40, 12071};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int n, result=0;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int main 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for ( n=0 ; n&lt;5 ; ++n 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{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  result += foo[n];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cout &lt;&lt; result;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 return 0;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71" name="Google Shape;471;p59"/>
          <p:cNvPicPr preferRelativeResize="0"/>
          <p:nvPr/>
        </p:nvPicPr>
        <p:blipFill rotWithShape="1">
          <a:blip r:embed="rId3">
            <a:alphaModFix/>
          </a:blip>
          <a:srcRect b="52298" l="9494" r="8799" t="15762"/>
          <a:stretch/>
        </p:blipFill>
        <p:spPr>
          <a:xfrm>
            <a:off x="6102675" y="1772863"/>
            <a:ext cx="2299050" cy="159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0"/>
          <p:cNvSpPr txBox="1"/>
          <p:nvPr/>
        </p:nvSpPr>
        <p:spPr>
          <a:xfrm>
            <a:off x="594974" y="785500"/>
            <a:ext cx="2600100" cy="19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uk" sz="1900">
                <a:latin typeface="Roboto"/>
                <a:ea typeface="Roboto"/>
                <a:cs typeface="Roboto"/>
                <a:sym typeface="Roboto"/>
              </a:rPr>
              <a:t>Заповнити масив та знайти максимальне значення в ньому </a:t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Google Shape;477;p60"/>
          <p:cNvSpPr txBox="1"/>
          <p:nvPr/>
        </p:nvSpPr>
        <p:spPr>
          <a:xfrm>
            <a:off x="3532861" y="1237768"/>
            <a:ext cx="5149500" cy="3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{ int mmax; int mas[6];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      for(int i=0;i&lt;6;i++)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            mas[i]=rand()%10;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solidFill>
                  <a:schemeClr val="dk1"/>
                </a:solidFill>
                <a:highlight>
                  <a:schemeClr val="accent6"/>
                </a:highlight>
                <a:latin typeface="Courier New"/>
                <a:ea typeface="Courier New"/>
                <a:cs typeface="Courier New"/>
                <a:sym typeface="Courier New"/>
              </a:rPr>
              <a:t>mmax=mas[0</a:t>
            </a: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for(int i=0;i&lt;6;i++)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if (mmax&lt;mas[i])  mmax=mas[i];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cout&lt;&lt;mmax;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6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8" name="Google Shape;478;p6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479" name="Google Shape;479;p60"/>
          <p:cNvSpPr txBox="1"/>
          <p:nvPr>
            <p:ph type="title"/>
          </p:nvPr>
        </p:nvSpPr>
        <p:spPr>
          <a:xfrm>
            <a:off x="4274675" y="146498"/>
            <a:ext cx="3831300" cy="639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accent1"/>
                </a:solidFill>
              </a:rPr>
              <a:t>ПОШУК</a:t>
            </a:r>
            <a:r>
              <a:rPr lang="uk"/>
              <a:t> МАКСИМУМІВ</a:t>
            </a:r>
            <a:endParaRPr/>
          </a:p>
        </p:txBody>
      </p:sp>
      <p:pic>
        <p:nvPicPr>
          <p:cNvPr id="480" name="Google Shape;480;p60"/>
          <p:cNvPicPr preferRelativeResize="0"/>
          <p:nvPr/>
        </p:nvPicPr>
        <p:blipFill rotWithShape="1">
          <a:blip r:embed="rId3">
            <a:alphaModFix/>
          </a:blip>
          <a:srcRect b="0" l="10754" r="0" t="0"/>
          <a:stretch/>
        </p:blipFill>
        <p:spPr>
          <a:xfrm>
            <a:off x="525525" y="2708200"/>
            <a:ext cx="2739000" cy="161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61"/>
          <p:cNvPicPr preferRelativeResize="0"/>
          <p:nvPr/>
        </p:nvPicPr>
        <p:blipFill rotWithShape="1">
          <a:blip r:embed="rId3">
            <a:alphaModFix/>
          </a:blip>
          <a:srcRect b="5935" l="6032" r="9235" t="24726"/>
          <a:stretch/>
        </p:blipFill>
        <p:spPr>
          <a:xfrm>
            <a:off x="2134038" y="1320900"/>
            <a:ext cx="6555226" cy="330285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61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>
                <a:latin typeface="Oswald"/>
                <a:ea typeface="Oswald"/>
                <a:cs typeface="Oswald"/>
                <a:sym typeface="Oswald"/>
              </a:rPr>
              <a:t>Вставка</a:t>
            </a:r>
            <a:r>
              <a:rPr b="0" lang="uk">
                <a:latin typeface="Oswald"/>
                <a:ea typeface="Oswald"/>
                <a:cs typeface="Oswald"/>
                <a:sym typeface="Oswald"/>
              </a:rPr>
              <a:t> елемента в  масив</a:t>
            </a:r>
            <a:endParaRPr b="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87" name="Google Shape;487;p61"/>
          <p:cNvSpPr txBox="1"/>
          <p:nvPr/>
        </p:nvSpPr>
        <p:spPr>
          <a:xfrm>
            <a:off x="513400" y="1063825"/>
            <a:ext cx="5653800" cy="9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latin typeface="Courier New"/>
                <a:ea typeface="Courier New"/>
                <a:cs typeface="Courier New"/>
                <a:sym typeface="Courier New"/>
              </a:rPr>
              <a:t>k=5;n=50;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latin typeface="Courier New"/>
                <a:ea typeface="Courier New"/>
                <a:cs typeface="Courier New"/>
                <a:sym typeface="Courier New"/>
              </a:rPr>
              <a:t>for (i=10; i&gt;k; i--) 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latin typeface="Courier New"/>
                <a:ea typeface="Courier New"/>
                <a:cs typeface="Courier New"/>
                <a:sym typeface="Courier New"/>
              </a:rPr>
              <a:t>a[i+1]=a[i];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700">
                <a:latin typeface="Courier New"/>
                <a:ea typeface="Courier New"/>
                <a:cs typeface="Courier New"/>
                <a:sym typeface="Courier New"/>
              </a:rPr>
              <a:t>a[k]=n;</a:t>
            </a:r>
            <a:endParaRPr b="1" sz="17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62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Видалення елементу з  масиву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93" name="Google Shape;49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9750" y="1361100"/>
            <a:ext cx="5015375" cy="307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63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АЛГОРИТМИ  </a:t>
            </a:r>
            <a:r>
              <a:rPr lang="uk" u="sng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СОРТУВАННЯ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499" name="Google Shape;499;p63"/>
          <p:cNvGrpSpPr/>
          <p:nvPr/>
        </p:nvGrpSpPr>
        <p:grpSpPr>
          <a:xfrm>
            <a:off x="2799437" y="1526369"/>
            <a:ext cx="3544846" cy="2325060"/>
            <a:chOff x="2648175" y="1309900"/>
            <a:chExt cx="3847657" cy="2523673"/>
          </a:xfrm>
        </p:grpSpPr>
        <p:sp>
          <p:nvSpPr>
            <p:cNvPr id="500" name="Google Shape;500;p63"/>
            <p:cNvSpPr/>
            <p:nvPr/>
          </p:nvSpPr>
          <p:spPr>
            <a:xfrm>
              <a:off x="2648175" y="1309900"/>
              <a:ext cx="3847657" cy="2523673"/>
            </a:xfrm>
            <a:custGeom>
              <a:rect b="b" l="l" r="r" t="t"/>
              <a:pathLst>
                <a:path extrusionOk="0" h="8723" w="13300">
                  <a:moveTo>
                    <a:pt x="453" y="1"/>
                  </a:moveTo>
                  <a:cubicBezTo>
                    <a:pt x="203" y="1"/>
                    <a:pt x="1" y="212"/>
                    <a:pt x="1" y="462"/>
                  </a:cubicBezTo>
                  <a:lnTo>
                    <a:pt x="1" y="8261"/>
                  </a:lnTo>
                  <a:cubicBezTo>
                    <a:pt x="1" y="8521"/>
                    <a:pt x="203" y="8723"/>
                    <a:pt x="453" y="8723"/>
                  </a:cubicBezTo>
                  <a:lnTo>
                    <a:pt x="12848" y="8723"/>
                  </a:lnTo>
                  <a:cubicBezTo>
                    <a:pt x="13098" y="8723"/>
                    <a:pt x="13300" y="8521"/>
                    <a:pt x="13300" y="8261"/>
                  </a:cubicBezTo>
                  <a:lnTo>
                    <a:pt x="13300" y="462"/>
                  </a:lnTo>
                  <a:cubicBezTo>
                    <a:pt x="13300" y="212"/>
                    <a:pt x="13098" y="1"/>
                    <a:pt x="128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63"/>
            <p:cNvSpPr/>
            <p:nvPr/>
          </p:nvSpPr>
          <p:spPr>
            <a:xfrm>
              <a:off x="3043355" y="1510394"/>
              <a:ext cx="3054692" cy="2122975"/>
            </a:xfrm>
            <a:custGeom>
              <a:rect b="b" l="l" r="r" t="t"/>
              <a:pathLst>
                <a:path extrusionOk="0" h="7338" w="10559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lnTo>
                    <a:pt x="0" y="7116"/>
                  </a:lnTo>
                  <a:cubicBezTo>
                    <a:pt x="0" y="7241"/>
                    <a:pt x="106" y="7337"/>
                    <a:pt x="231" y="7337"/>
                  </a:cubicBezTo>
                  <a:lnTo>
                    <a:pt x="10328" y="7337"/>
                  </a:lnTo>
                  <a:cubicBezTo>
                    <a:pt x="10462" y="7337"/>
                    <a:pt x="10558" y="7241"/>
                    <a:pt x="10558" y="7116"/>
                  </a:cubicBezTo>
                  <a:lnTo>
                    <a:pt x="10558" y="231"/>
                  </a:lnTo>
                  <a:cubicBezTo>
                    <a:pt x="10558" y="106"/>
                    <a:pt x="10462" y="0"/>
                    <a:pt x="103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63"/>
            <p:cNvSpPr/>
            <p:nvPr/>
          </p:nvSpPr>
          <p:spPr>
            <a:xfrm>
              <a:off x="2778938" y="2441692"/>
              <a:ext cx="136548" cy="265300"/>
            </a:xfrm>
            <a:custGeom>
              <a:rect b="b" l="l" r="r" t="t"/>
              <a:pathLst>
                <a:path extrusionOk="0" h="917" w="472">
                  <a:moveTo>
                    <a:pt x="231" y="0"/>
                  </a:moveTo>
                  <a:cubicBezTo>
                    <a:pt x="116" y="0"/>
                    <a:pt x="1" y="75"/>
                    <a:pt x="1" y="224"/>
                  </a:cubicBezTo>
                  <a:lnTo>
                    <a:pt x="1" y="685"/>
                  </a:lnTo>
                  <a:cubicBezTo>
                    <a:pt x="1" y="810"/>
                    <a:pt x="106" y="916"/>
                    <a:pt x="231" y="916"/>
                  </a:cubicBezTo>
                  <a:cubicBezTo>
                    <a:pt x="366" y="916"/>
                    <a:pt x="472" y="810"/>
                    <a:pt x="462" y="676"/>
                  </a:cubicBezTo>
                  <a:lnTo>
                    <a:pt x="462" y="224"/>
                  </a:lnTo>
                  <a:cubicBezTo>
                    <a:pt x="462" y="75"/>
                    <a:pt x="347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63"/>
            <p:cNvSpPr/>
            <p:nvPr/>
          </p:nvSpPr>
          <p:spPr>
            <a:xfrm>
              <a:off x="6231408" y="2372835"/>
              <a:ext cx="133655" cy="398094"/>
            </a:xfrm>
            <a:custGeom>
              <a:rect b="b" l="l" r="r" t="t"/>
              <a:pathLst>
                <a:path extrusionOk="0" h="1376" w="462">
                  <a:moveTo>
                    <a:pt x="231" y="0"/>
                  </a:moveTo>
                  <a:cubicBezTo>
                    <a:pt x="115" y="0"/>
                    <a:pt x="0" y="77"/>
                    <a:pt x="0" y="231"/>
                  </a:cubicBezTo>
                  <a:lnTo>
                    <a:pt x="0" y="1144"/>
                  </a:lnTo>
                  <a:cubicBezTo>
                    <a:pt x="0" y="1279"/>
                    <a:pt x="106" y="1375"/>
                    <a:pt x="231" y="1375"/>
                  </a:cubicBezTo>
                  <a:cubicBezTo>
                    <a:pt x="356" y="1375"/>
                    <a:pt x="452" y="1279"/>
                    <a:pt x="462" y="1154"/>
                  </a:cubicBezTo>
                  <a:lnTo>
                    <a:pt x="462" y="231"/>
                  </a:lnTo>
                  <a:cubicBezTo>
                    <a:pt x="462" y="77"/>
                    <a:pt x="346" y="0"/>
                    <a:pt x="23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63"/>
            <p:cNvSpPr/>
            <p:nvPr/>
          </p:nvSpPr>
          <p:spPr>
            <a:xfrm>
              <a:off x="6209132" y="1510394"/>
              <a:ext cx="178207" cy="133662"/>
            </a:xfrm>
            <a:custGeom>
              <a:rect b="b" l="l" r="r" t="t"/>
              <a:pathLst>
                <a:path extrusionOk="0" h="462" w="616">
                  <a:moveTo>
                    <a:pt x="308" y="0"/>
                  </a:moveTo>
                  <a:cubicBezTo>
                    <a:pt x="0" y="0"/>
                    <a:pt x="0" y="462"/>
                    <a:pt x="308" y="462"/>
                  </a:cubicBezTo>
                  <a:cubicBezTo>
                    <a:pt x="616" y="462"/>
                    <a:pt x="616" y="0"/>
                    <a:pt x="3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63"/>
            <p:cNvSpPr/>
            <p:nvPr/>
          </p:nvSpPr>
          <p:spPr>
            <a:xfrm>
              <a:off x="2778938" y="2108403"/>
              <a:ext cx="133945" cy="197890"/>
            </a:xfrm>
            <a:custGeom>
              <a:rect b="b" l="l" r="r" t="t"/>
              <a:pathLst>
                <a:path extrusionOk="0" h="684" w="463">
                  <a:moveTo>
                    <a:pt x="231" y="1"/>
                  </a:moveTo>
                  <a:cubicBezTo>
                    <a:pt x="116" y="1"/>
                    <a:pt x="1" y="78"/>
                    <a:pt x="1" y="231"/>
                  </a:cubicBezTo>
                  <a:lnTo>
                    <a:pt x="1" y="453"/>
                  </a:lnTo>
                  <a:cubicBezTo>
                    <a:pt x="1" y="587"/>
                    <a:pt x="106" y="683"/>
                    <a:pt x="231" y="683"/>
                  </a:cubicBezTo>
                  <a:cubicBezTo>
                    <a:pt x="356" y="683"/>
                    <a:pt x="462" y="587"/>
                    <a:pt x="462" y="453"/>
                  </a:cubicBezTo>
                  <a:lnTo>
                    <a:pt x="462" y="231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63"/>
            <p:cNvSpPr/>
            <p:nvPr/>
          </p:nvSpPr>
          <p:spPr>
            <a:xfrm>
              <a:off x="2778938" y="2837182"/>
              <a:ext cx="133945" cy="200783"/>
            </a:xfrm>
            <a:custGeom>
              <a:rect b="b" l="l" r="r" t="t"/>
              <a:pathLst>
                <a:path extrusionOk="0" h="694" w="463">
                  <a:moveTo>
                    <a:pt x="231" y="1"/>
                  </a:moveTo>
                  <a:cubicBezTo>
                    <a:pt x="116" y="1"/>
                    <a:pt x="1" y="78"/>
                    <a:pt x="1" y="232"/>
                  </a:cubicBezTo>
                  <a:lnTo>
                    <a:pt x="1" y="463"/>
                  </a:lnTo>
                  <a:cubicBezTo>
                    <a:pt x="1" y="588"/>
                    <a:pt x="106" y="693"/>
                    <a:pt x="231" y="693"/>
                  </a:cubicBezTo>
                  <a:cubicBezTo>
                    <a:pt x="356" y="693"/>
                    <a:pt x="462" y="588"/>
                    <a:pt x="462" y="463"/>
                  </a:cubicBezTo>
                  <a:lnTo>
                    <a:pt x="462" y="232"/>
                  </a:lnTo>
                  <a:cubicBezTo>
                    <a:pt x="462" y="78"/>
                    <a:pt x="347" y="1"/>
                    <a:pt x="23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63"/>
            <p:cNvSpPr/>
            <p:nvPr/>
          </p:nvSpPr>
          <p:spPr>
            <a:xfrm>
              <a:off x="3908353" y="1841368"/>
              <a:ext cx="1327297" cy="1060330"/>
            </a:xfrm>
            <a:custGeom>
              <a:rect b="b" l="l" r="r" t="t"/>
              <a:pathLst>
                <a:path extrusionOk="0" h="3665" w="4588">
                  <a:moveTo>
                    <a:pt x="1841" y="1063"/>
                  </a:moveTo>
                  <a:cubicBezTo>
                    <a:pt x="1875" y="1063"/>
                    <a:pt x="1910" y="1070"/>
                    <a:pt x="1943" y="1087"/>
                  </a:cubicBezTo>
                  <a:lnTo>
                    <a:pt x="3030" y="1635"/>
                  </a:lnTo>
                  <a:cubicBezTo>
                    <a:pt x="3193" y="1722"/>
                    <a:pt x="3203" y="1953"/>
                    <a:pt x="3039" y="2049"/>
                  </a:cubicBezTo>
                  <a:lnTo>
                    <a:pt x="3030" y="2049"/>
                  </a:lnTo>
                  <a:lnTo>
                    <a:pt x="1943" y="2597"/>
                  </a:lnTo>
                  <a:cubicBezTo>
                    <a:pt x="1910" y="2613"/>
                    <a:pt x="1875" y="2621"/>
                    <a:pt x="1841" y="2621"/>
                  </a:cubicBezTo>
                  <a:cubicBezTo>
                    <a:pt x="1719" y="2621"/>
                    <a:pt x="1607" y="2521"/>
                    <a:pt x="1607" y="2385"/>
                  </a:cubicBezTo>
                  <a:lnTo>
                    <a:pt x="1607" y="1299"/>
                  </a:lnTo>
                  <a:cubicBezTo>
                    <a:pt x="1607" y="1163"/>
                    <a:pt x="1719" y="1063"/>
                    <a:pt x="1841" y="1063"/>
                  </a:cubicBezTo>
                  <a:close/>
                  <a:moveTo>
                    <a:pt x="914" y="0"/>
                  </a:moveTo>
                  <a:cubicBezTo>
                    <a:pt x="414" y="0"/>
                    <a:pt x="1" y="414"/>
                    <a:pt x="1" y="924"/>
                  </a:cubicBezTo>
                  <a:lnTo>
                    <a:pt x="1" y="2751"/>
                  </a:lnTo>
                  <a:cubicBezTo>
                    <a:pt x="1" y="3260"/>
                    <a:pt x="414" y="3664"/>
                    <a:pt x="914" y="3664"/>
                  </a:cubicBezTo>
                  <a:lnTo>
                    <a:pt x="3674" y="3664"/>
                  </a:lnTo>
                  <a:cubicBezTo>
                    <a:pt x="4174" y="3664"/>
                    <a:pt x="4587" y="3260"/>
                    <a:pt x="4587" y="2751"/>
                  </a:cubicBezTo>
                  <a:lnTo>
                    <a:pt x="4587" y="924"/>
                  </a:lnTo>
                  <a:cubicBezTo>
                    <a:pt x="4587" y="414"/>
                    <a:pt x="4174" y="0"/>
                    <a:pt x="36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63"/>
            <p:cNvSpPr/>
            <p:nvPr/>
          </p:nvSpPr>
          <p:spPr>
            <a:xfrm>
              <a:off x="3243549" y="3168445"/>
              <a:ext cx="2656908" cy="133662"/>
            </a:xfrm>
            <a:custGeom>
              <a:rect b="b" l="l" r="r" t="t"/>
              <a:pathLst>
                <a:path extrusionOk="0" h="462" w="9184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8953" y="462"/>
                  </a:lnTo>
                  <a:cubicBezTo>
                    <a:pt x="9078" y="462"/>
                    <a:pt x="9184" y="356"/>
                    <a:pt x="9184" y="231"/>
                  </a:cubicBezTo>
                  <a:cubicBezTo>
                    <a:pt x="9184" y="106"/>
                    <a:pt x="9078" y="0"/>
                    <a:pt x="895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63"/>
            <p:cNvSpPr/>
            <p:nvPr/>
          </p:nvSpPr>
          <p:spPr>
            <a:xfrm>
              <a:off x="3243549" y="3168445"/>
              <a:ext cx="598267" cy="133662"/>
            </a:xfrm>
            <a:custGeom>
              <a:rect b="b" l="l" r="r" t="t"/>
              <a:pathLst>
                <a:path extrusionOk="0" h="462" w="2068">
                  <a:moveTo>
                    <a:pt x="231" y="0"/>
                  </a:moveTo>
                  <a:cubicBezTo>
                    <a:pt x="106" y="0"/>
                    <a:pt x="0" y="106"/>
                    <a:pt x="0" y="231"/>
                  </a:cubicBezTo>
                  <a:cubicBezTo>
                    <a:pt x="0" y="356"/>
                    <a:pt x="106" y="462"/>
                    <a:pt x="231" y="462"/>
                  </a:cubicBezTo>
                  <a:lnTo>
                    <a:pt x="2068" y="462"/>
                  </a:lnTo>
                  <a:lnTo>
                    <a:pt x="20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63"/>
            <p:cNvSpPr/>
            <p:nvPr/>
          </p:nvSpPr>
          <p:spPr>
            <a:xfrm>
              <a:off x="3708159" y="3101614"/>
              <a:ext cx="267311" cy="267325"/>
            </a:xfrm>
            <a:custGeom>
              <a:rect b="b" l="l" r="r" t="t"/>
              <a:pathLst>
                <a:path extrusionOk="0" h="924" w="924">
                  <a:moveTo>
                    <a:pt x="462" y="1"/>
                  </a:moveTo>
                  <a:cubicBezTo>
                    <a:pt x="212" y="1"/>
                    <a:pt x="0" y="212"/>
                    <a:pt x="0" y="462"/>
                  </a:cubicBezTo>
                  <a:cubicBezTo>
                    <a:pt x="0" y="722"/>
                    <a:pt x="212" y="924"/>
                    <a:pt x="462" y="924"/>
                  </a:cubicBezTo>
                  <a:cubicBezTo>
                    <a:pt x="712" y="924"/>
                    <a:pt x="923" y="722"/>
                    <a:pt x="923" y="462"/>
                  </a:cubicBezTo>
                  <a:cubicBezTo>
                    <a:pt x="923" y="212"/>
                    <a:pt x="712" y="1"/>
                    <a:pt x="4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63"/>
          <p:cNvSpPr/>
          <p:nvPr/>
        </p:nvSpPr>
        <p:spPr>
          <a:xfrm>
            <a:off x="6931300" y="1697175"/>
            <a:ext cx="2081700" cy="57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1080675" y="2484550"/>
            <a:ext cx="1131900" cy="40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63"/>
          <p:cNvCxnSpPr/>
          <p:nvPr/>
        </p:nvCxnSpPr>
        <p:spPr>
          <a:xfrm>
            <a:off x="5706750" y="1901625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63"/>
          <p:cNvCxnSpPr/>
          <p:nvPr/>
        </p:nvCxnSpPr>
        <p:spPr>
          <a:xfrm>
            <a:off x="1876475" y="2689000"/>
            <a:ext cx="16173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5" name="Google Shape;515;p63"/>
          <p:cNvSpPr txBox="1"/>
          <p:nvPr>
            <p:ph idx="4294967295" type="subTitle"/>
          </p:nvPr>
        </p:nvSpPr>
        <p:spPr>
          <a:xfrm>
            <a:off x="1156875" y="2484550"/>
            <a:ext cx="16611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ДАНІ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63"/>
          <p:cNvSpPr txBox="1"/>
          <p:nvPr>
            <p:ph idx="4294967295" type="subTitle"/>
          </p:nvPr>
        </p:nvSpPr>
        <p:spPr>
          <a:xfrm>
            <a:off x="7081752" y="1647950"/>
            <a:ext cx="1780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ВПОРЯДКОВАНІ ДАНІ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17" name="Google Shape;517;p63"/>
          <p:cNvGrpSpPr/>
          <p:nvPr/>
        </p:nvGrpSpPr>
        <p:grpSpPr>
          <a:xfrm flipH="1" rot="361642">
            <a:off x="7137713" y="2904051"/>
            <a:ext cx="1790393" cy="3904172"/>
            <a:chOff x="8759811" y="1638272"/>
            <a:chExt cx="680904" cy="1485019"/>
          </a:xfrm>
        </p:grpSpPr>
        <p:sp>
          <p:nvSpPr>
            <p:cNvPr id="518" name="Google Shape;518;p63"/>
            <p:cNvSpPr/>
            <p:nvPr/>
          </p:nvSpPr>
          <p:spPr>
            <a:xfrm>
              <a:off x="9085726" y="2973384"/>
              <a:ext cx="55283" cy="138667"/>
            </a:xfrm>
            <a:custGeom>
              <a:rect b="b" l="l" r="r" t="t"/>
              <a:pathLst>
                <a:path extrusionOk="0" h="2566" w="1023">
                  <a:moveTo>
                    <a:pt x="936" y="1"/>
                  </a:moveTo>
                  <a:lnTo>
                    <a:pt x="0" y="261"/>
                  </a:lnTo>
                  <a:lnTo>
                    <a:pt x="156" y="2132"/>
                  </a:lnTo>
                  <a:lnTo>
                    <a:pt x="225" y="2358"/>
                  </a:lnTo>
                  <a:lnTo>
                    <a:pt x="1023" y="2566"/>
                  </a:lnTo>
                  <a:lnTo>
                    <a:pt x="93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63"/>
            <p:cNvSpPr/>
            <p:nvPr/>
          </p:nvSpPr>
          <p:spPr>
            <a:xfrm>
              <a:off x="9092265" y="3088597"/>
              <a:ext cx="108674" cy="34694"/>
            </a:xfrm>
            <a:custGeom>
              <a:rect b="b" l="l" r="r" t="t"/>
              <a:pathLst>
                <a:path extrusionOk="0" h="642" w="2011">
                  <a:moveTo>
                    <a:pt x="35" y="0"/>
                  </a:moveTo>
                  <a:lnTo>
                    <a:pt x="18" y="468"/>
                  </a:lnTo>
                  <a:cubicBezTo>
                    <a:pt x="0" y="572"/>
                    <a:pt x="70" y="642"/>
                    <a:pt x="174" y="642"/>
                  </a:cubicBezTo>
                  <a:lnTo>
                    <a:pt x="2011" y="642"/>
                  </a:lnTo>
                  <a:cubicBezTo>
                    <a:pt x="2011" y="520"/>
                    <a:pt x="1924" y="434"/>
                    <a:pt x="1820" y="416"/>
                  </a:cubicBezTo>
                  <a:cubicBezTo>
                    <a:pt x="1491" y="330"/>
                    <a:pt x="1162" y="191"/>
                    <a:pt x="884" y="0"/>
                  </a:cubicBez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63"/>
            <p:cNvSpPr/>
            <p:nvPr/>
          </p:nvSpPr>
          <p:spPr>
            <a:xfrm>
              <a:off x="8770997" y="2809481"/>
              <a:ext cx="186438" cy="260419"/>
            </a:xfrm>
            <a:custGeom>
              <a:rect b="b" l="l" r="r" t="t"/>
              <a:pathLst>
                <a:path extrusionOk="0" h="4819" w="3450">
                  <a:moveTo>
                    <a:pt x="3450" y="1"/>
                  </a:moveTo>
                  <a:lnTo>
                    <a:pt x="1682" y="157"/>
                  </a:lnTo>
                  <a:lnTo>
                    <a:pt x="18" y="4542"/>
                  </a:lnTo>
                  <a:lnTo>
                    <a:pt x="1" y="4784"/>
                  </a:lnTo>
                  <a:lnTo>
                    <a:pt x="816" y="4819"/>
                  </a:lnTo>
                  <a:lnTo>
                    <a:pt x="3450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63"/>
            <p:cNvSpPr/>
            <p:nvPr/>
          </p:nvSpPr>
          <p:spPr>
            <a:xfrm>
              <a:off x="8759811" y="3054876"/>
              <a:ext cx="103054" cy="68415"/>
            </a:xfrm>
            <a:custGeom>
              <a:rect b="b" l="l" r="r" t="t"/>
              <a:pathLst>
                <a:path extrusionOk="0" h="1266" w="1907">
                  <a:moveTo>
                    <a:pt x="225" y="1"/>
                  </a:moveTo>
                  <a:lnTo>
                    <a:pt x="52" y="434"/>
                  </a:lnTo>
                  <a:cubicBezTo>
                    <a:pt x="0" y="520"/>
                    <a:pt x="52" y="624"/>
                    <a:pt x="139" y="642"/>
                  </a:cubicBezTo>
                  <a:lnTo>
                    <a:pt x="1872" y="1266"/>
                  </a:lnTo>
                  <a:cubicBezTo>
                    <a:pt x="1906" y="1162"/>
                    <a:pt x="1872" y="1040"/>
                    <a:pt x="1768" y="988"/>
                  </a:cubicBezTo>
                  <a:cubicBezTo>
                    <a:pt x="1473" y="798"/>
                    <a:pt x="1230" y="555"/>
                    <a:pt x="1023" y="278"/>
                  </a:cubicBezTo>
                  <a:lnTo>
                    <a:pt x="225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63"/>
            <p:cNvSpPr/>
            <p:nvPr/>
          </p:nvSpPr>
          <p:spPr>
            <a:xfrm>
              <a:off x="9086645" y="1862646"/>
              <a:ext cx="233237" cy="333913"/>
            </a:xfrm>
            <a:custGeom>
              <a:rect b="b" l="l" r="r" t="t"/>
              <a:pathLst>
                <a:path extrusionOk="0" h="6179" w="4316">
                  <a:moveTo>
                    <a:pt x="0" y="1"/>
                  </a:moveTo>
                  <a:lnTo>
                    <a:pt x="555" y="5182"/>
                  </a:lnTo>
                  <a:lnTo>
                    <a:pt x="1335" y="3917"/>
                  </a:lnTo>
                  <a:lnTo>
                    <a:pt x="2479" y="5928"/>
                  </a:lnTo>
                  <a:cubicBezTo>
                    <a:pt x="2566" y="6091"/>
                    <a:pt x="2735" y="6179"/>
                    <a:pt x="2909" y="6179"/>
                  </a:cubicBezTo>
                  <a:cubicBezTo>
                    <a:pt x="3012" y="6179"/>
                    <a:pt x="3116" y="6148"/>
                    <a:pt x="3207" y="6084"/>
                  </a:cubicBezTo>
                  <a:lnTo>
                    <a:pt x="4316" y="5269"/>
                  </a:lnTo>
                  <a:lnTo>
                    <a:pt x="1439" y="694"/>
                  </a:lnTo>
                  <a:cubicBezTo>
                    <a:pt x="1248" y="364"/>
                    <a:pt x="919" y="156"/>
                    <a:pt x="538" y="105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63"/>
            <p:cNvSpPr/>
            <p:nvPr/>
          </p:nvSpPr>
          <p:spPr>
            <a:xfrm>
              <a:off x="8971427" y="1858918"/>
              <a:ext cx="192165" cy="285893"/>
            </a:xfrm>
            <a:custGeom>
              <a:rect b="b" l="l" r="r" t="t"/>
              <a:pathLst>
                <a:path extrusionOk="0" h="5252" w="3537">
                  <a:moveTo>
                    <a:pt x="2288" y="0"/>
                  </a:moveTo>
                  <a:lnTo>
                    <a:pt x="1179" y="260"/>
                  </a:lnTo>
                  <a:lnTo>
                    <a:pt x="53" y="4801"/>
                  </a:lnTo>
                  <a:lnTo>
                    <a:pt x="1" y="5043"/>
                  </a:lnTo>
                  <a:lnTo>
                    <a:pt x="2687" y="5251"/>
                  </a:lnTo>
                  <a:lnTo>
                    <a:pt x="3536" y="3414"/>
                  </a:lnTo>
                  <a:lnTo>
                    <a:pt x="2288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63"/>
            <p:cNvSpPr/>
            <p:nvPr/>
          </p:nvSpPr>
          <p:spPr>
            <a:xfrm>
              <a:off x="8996722" y="1638272"/>
              <a:ext cx="217349" cy="180980"/>
            </a:xfrm>
            <a:custGeom>
              <a:rect b="b" l="l" r="r" t="t"/>
              <a:pathLst>
                <a:path extrusionOk="0" h="3349" w="4022">
                  <a:moveTo>
                    <a:pt x="2729" y="1"/>
                  </a:moveTo>
                  <a:cubicBezTo>
                    <a:pt x="2612" y="1"/>
                    <a:pt x="2477" y="9"/>
                    <a:pt x="2323" y="28"/>
                  </a:cubicBezTo>
                  <a:cubicBezTo>
                    <a:pt x="902" y="201"/>
                    <a:pt x="1" y="1154"/>
                    <a:pt x="87" y="2333"/>
                  </a:cubicBezTo>
                  <a:cubicBezTo>
                    <a:pt x="140" y="3063"/>
                    <a:pt x="964" y="3349"/>
                    <a:pt x="1826" y="3349"/>
                  </a:cubicBezTo>
                  <a:cubicBezTo>
                    <a:pt x="2681" y="3349"/>
                    <a:pt x="3572" y="3068"/>
                    <a:pt x="3779" y="2662"/>
                  </a:cubicBezTo>
                  <a:cubicBezTo>
                    <a:pt x="4021" y="2159"/>
                    <a:pt x="3657" y="1570"/>
                    <a:pt x="3675" y="1241"/>
                  </a:cubicBezTo>
                  <a:cubicBezTo>
                    <a:pt x="3691" y="581"/>
                    <a:pt x="3503" y="565"/>
                    <a:pt x="3486" y="565"/>
                  </a:cubicBezTo>
                  <a:cubicBezTo>
                    <a:pt x="3485" y="565"/>
                    <a:pt x="3484" y="565"/>
                    <a:pt x="3484" y="565"/>
                  </a:cubicBezTo>
                  <a:cubicBezTo>
                    <a:pt x="3484" y="565"/>
                    <a:pt x="3691" y="1"/>
                    <a:pt x="2729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63"/>
            <p:cNvSpPr/>
            <p:nvPr/>
          </p:nvSpPr>
          <p:spPr>
            <a:xfrm>
              <a:off x="9044926" y="1681882"/>
              <a:ext cx="145746" cy="148178"/>
            </a:xfrm>
            <a:custGeom>
              <a:rect b="b" l="l" r="r" t="t"/>
              <a:pathLst>
                <a:path extrusionOk="0" h="2742" w="2697">
                  <a:moveTo>
                    <a:pt x="2488" y="1"/>
                  </a:moveTo>
                  <a:cubicBezTo>
                    <a:pt x="2385" y="90"/>
                    <a:pt x="2167" y="394"/>
                    <a:pt x="1457" y="394"/>
                  </a:cubicBezTo>
                  <a:cubicBezTo>
                    <a:pt x="1336" y="394"/>
                    <a:pt x="1201" y="385"/>
                    <a:pt x="1050" y="365"/>
                  </a:cubicBezTo>
                  <a:cubicBezTo>
                    <a:pt x="1032" y="362"/>
                    <a:pt x="1016" y="361"/>
                    <a:pt x="999" y="361"/>
                  </a:cubicBezTo>
                  <a:cubicBezTo>
                    <a:pt x="607" y="361"/>
                    <a:pt x="495" y="1127"/>
                    <a:pt x="495" y="1127"/>
                  </a:cubicBezTo>
                  <a:cubicBezTo>
                    <a:pt x="445" y="1040"/>
                    <a:pt x="364" y="1002"/>
                    <a:pt x="284" y="1002"/>
                  </a:cubicBezTo>
                  <a:cubicBezTo>
                    <a:pt x="141" y="1002"/>
                    <a:pt x="0" y="1123"/>
                    <a:pt x="45" y="1300"/>
                  </a:cubicBezTo>
                  <a:cubicBezTo>
                    <a:pt x="79" y="1751"/>
                    <a:pt x="374" y="1786"/>
                    <a:pt x="374" y="1786"/>
                  </a:cubicBezTo>
                  <a:cubicBezTo>
                    <a:pt x="539" y="2413"/>
                    <a:pt x="1238" y="2741"/>
                    <a:pt x="1754" y="2741"/>
                  </a:cubicBezTo>
                  <a:cubicBezTo>
                    <a:pt x="1779" y="2741"/>
                    <a:pt x="1805" y="2741"/>
                    <a:pt x="1830" y="2739"/>
                  </a:cubicBezTo>
                  <a:cubicBezTo>
                    <a:pt x="2211" y="2722"/>
                    <a:pt x="2696" y="2028"/>
                    <a:pt x="2558" y="1387"/>
                  </a:cubicBezTo>
                  <a:cubicBezTo>
                    <a:pt x="2471" y="937"/>
                    <a:pt x="2436" y="469"/>
                    <a:pt x="2488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63"/>
            <p:cNvSpPr/>
            <p:nvPr/>
          </p:nvSpPr>
          <p:spPr>
            <a:xfrm>
              <a:off x="9050113" y="1778344"/>
              <a:ext cx="65605" cy="90895"/>
            </a:xfrm>
            <a:custGeom>
              <a:rect b="b" l="l" r="r" t="t"/>
              <a:pathLst>
                <a:path extrusionOk="0" h="1682" w="1214">
                  <a:moveTo>
                    <a:pt x="278" y="1"/>
                  </a:moveTo>
                  <a:lnTo>
                    <a:pt x="1" y="1682"/>
                  </a:lnTo>
                  <a:lnTo>
                    <a:pt x="1" y="1682"/>
                  </a:lnTo>
                  <a:lnTo>
                    <a:pt x="1127" y="1630"/>
                  </a:lnTo>
                  <a:lnTo>
                    <a:pt x="1214" y="503"/>
                  </a:lnTo>
                  <a:lnTo>
                    <a:pt x="278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63"/>
            <p:cNvSpPr/>
            <p:nvPr/>
          </p:nvSpPr>
          <p:spPr>
            <a:xfrm>
              <a:off x="9059462" y="1663941"/>
              <a:ext cx="124940" cy="78898"/>
            </a:xfrm>
            <a:custGeom>
              <a:rect b="b" l="l" r="r" t="t"/>
              <a:pathLst>
                <a:path extrusionOk="0" h="1460" w="2312">
                  <a:moveTo>
                    <a:pt x="1607" y="1"/>
                  </a:moveTo>
                  <a:cubicBezTo>
                    <a:pt x="1186" y="1"/>
                    <a:pt x="658" y="127"/>
                    <a:pt x="382" y="385"/>
                  </a:cubicBezTo>
                  <a:cubicBezTo>
                    <a:pt x="70" y="662"/>
                    <a:pt x="1" y="1113"/>
                    <a:pt x="226" y="1459"/>
                  </a:cubicBezTo>
                  <a:cubicBezTo>
                    <a:pt x="278" y="1217"/>
                    <a:pt x="469" y="1009"/>
                    <a:pt x="729" y="974"/>
                  </a:cubicBezTo>
                  <a:cubicBezTo>
                    <a:pt x="1145" y="922"/>
                    <a:pt x="2029" y="783"/>
                    <a:pt x="2219" y="333"/>
                  </a:cubicBezTo>
                  <a:cubicBezTo>
                    <a:pt x="2312" y="114"/>
                    <a:pt x="2007" y="1"/>
                    <a:pt x="1607" y="1"/>
                  </a:cubicBezTo>
                  <a:close/>
                </a:path>
              </a:pathLst>
            </a:custGeom>
            <a:solidFill>
              <a:srgbClr val="260B1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63"/>
            <p:cNvSpPr/>
            <p:nvPr/>
          </p:nvSpPr>
          <p:spPr>
            <a:xfrm>
              <a:off x="8863730" y="1872968"/>
              <a:ext cx="220159" cy="268146"/>
            </a:xfrm>
            <a:custGeom>
              <a:rect b="b" l="l" r="r" t="t"/>
              <a:pathLst>
                <a:path extrusionOk="0" h="4962" w="4074">
                  <a:moveTo>
                    <a:pt x="3172" y="0"/>
                  </a:moveTo>
                  <a:lnTo>
                    <a:pt x="2028" y="277"/>
                  </a:lnTo>
                  <a:cubicBezTo>
                    <a:pt x="1820" y="329"/>
                    <a:pt x="1664" y="451"/>
                    <a:pt x="1578" y="641"/>
                  </a:cubicBezTo>
                  <a:lnTo>
                    <a:pt x="209" y="3657"/>
                  </a:lnTo>
                  <a:cubicBezTo>
                    <a:pt x="1" y="4142"/>
                    <a:pt x="209" y="4697"/>
                    <a:pt x="694" y="4887"/>
                  </a:cubicBezTo>
                  <a:cubicBezTo>
                    <a:pt x="817" y="4937"/>
                    <a:pt x="944" y="4961"/>
                    <a:pt x="1070" y="4961"/>
                  </a:cubicBezTo>
                  <a:cubicBezTo>
                    <a:pt x="1422" y="4961"/>
                    <a:pt x="1758" y="4774"/>
                    <a:pt x="1924" y="4454"/>
                  </a:cubicBezTo>
                  <a:lnTo>
                    <a:pt x="4073" y="208"/>
                  </a:lnTo>
                  <a:lnTo>
                    <a:pt x="317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63"/>
            <p:cNvSpPr/>
            <p:nvPr/>
          </p:nvSpPr>
          <p:spPr>
            <a:xfrm>
              <a:off x="8962082" y="2093991"/>
              <a:ext cx="20643" cy="18752"/>
            </a:xfrm>
            <a:custGeom>
              <a:rect b="b" l="l" r="r" t="t"/>
              <a:pathLst>
                <a:path extrusionOk="0" h="347" w="382">
                  <a:moveTo>
                    <a:pt x="260" y="0"/>
                  </a:moveTo>
                  <a:lnTo>
                    <a:pt x="0" y="295"/>
                  </a:lnTo>
                  <a:lnTo>
                    <a:pt x="295" y="347"/>
                  </a:lnTo>
                  <a:lnTo>
                    <a:pt x="382" y="104"/>
                  </a:lnTo>
                  <a:lnTo>
                    <a:pt x="260" y="0"/>
                  </a:lnTo>
                  <a:close/>
                </a:path>
              </a:pathLst>
            </a:custGeom>
            <a:solidFill>
              <a:srgbClr val="5A65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63"/>
            <p:cNvSpPr/>
            <p:nvPr/>
          </p:nvSpPr>
          <p:spPr>
            <a:xfrm>
              <a:off x="8769160" y="2114240"/>
              <a:ext cx="301911" cy="936968"/>
            </a:xfrm>
            <a:custGeom>
              <a:rect b="b" l="l" r="r" t="t"/>
              <a:pathLst>
                <a:path extrusionOk="0" h="17419" w="5529">
                  <a:moveTo>
                    <a:pt x="3570" y="1"/>
                  </a:moveTo>
                  <a:lnTo>
                    <a:pt x="2981" y="659"/>
                  </a:lnTo>
                  <a:cubicBezTo>
                    <a:pt x="2323" y="1370"/>
                    <a:pt x="2011" y="2340"/>
                    <a:pt x="2115" y="3311"/>
                  </a:cubicBezTo>
                  <a:lnTo>
                    <a:pt x="2080" y="9879"/>
                  </a:lnTo>
                  <a:lnTo>
                    <a:pt x="0" y="16968"/>
                  </a:lnTo>
                  <a:lnTo>
                    <a:pt x="1283" y="17418"/>
                  </a:lnTo>
                  <a:lnTo>
                    <a:pt x="5529" y="9689"/>
                  </a:lnTo>
                  <a:lnTo>
                    <a:pt x="5338" y="2756"/>
                  </a:lnTo>
                  <a:cubicBezTo>
                    <a:pt x="5321" y="2185"/>
                    <a:pt x="5321" y="330"/>
                    <a:pt x="5321" y="330"/>
                  </a:cubicBezTo>
                  <a:lnTo>
                    <a:pt x="4784" y="243"/>
                  </a:lnTo>
                  <a:lnTo>
                    <a:pt x="3865" y="70"/>
                  </a:lnTo>
                  <a:lnTo>
                    <a:pt x="3570" y="1"/>
                  </a:lnTo>
                  <a:close/>
                </a:path>
              </a:pathLst>
            </a:custGeom>
            <a:solidFill>
              <a:srgbClr val="F1C2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63"/>
            <p:cNvSpPr/>
            <p:nvPr/>
          </p:nvSpPr>
          <p:spPr>
            <a:xfrm>
              <a:off x="9050113" y="1866375"/>
              <a:ext cx="87167" cy="49663"/>
            </a:xfrm>
            <a:custGeom>
              <a:rect b="b" l="l" r="r" t="t"/>
              <a:pathLst>
                <a:path extrusionOk="0" h="919" w="1613">
                  <a:moveTo>
                    <a:pt x="1110" y="1"/>
                  </a:moveTo>
                  <a:lnTo>
                    <a:pt x="1" y="53"/>
                  </a:lnTo>
                  <a:cubicBezTo>
                    <a:pt x="1" y="53"/>
                    <a:pt x="836" y="918"/>
                    <a:pt x="1220" y="918"/>
                  </a:cubicBezTo>
                  <a:cubicBezTo>
                    <a:pt x="1250" y="918"/>
                    <a:pt x="1277" y="913"/>
                    <a:pt x="1300" y="902"/>
                  </a:cubicBezTo>
                  <a:cubicBezTo>
                    <a:pt x="1612" y="746"/>
                    <a:pt x="1110" y="1"/>
                    <a:pt x="1110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63"/>
            <p:cNvSpPr/>
            <p:nvPr/>
          </p:nvSpPr>
          <p:spPr>
            <a:xfrm>
              <a:off x="8923660" y="1963809"/>
              <a:ext cx="287601" cy="175198"/>
            </a:xfrm>
            <a:custGeom>
              <a:rect b="b" l="l" r="r" t="t"/>
              <a:pathLst>
                <a:path extrusionOk="0" h="3242" w="5322">
                  <a:moveTo>
                    <a:pt x="4802" y="0"/>
                  </a:moveTo>
                  <a:lnTo>
                    <a:pt x="1" y="1543"/>
                  </a:lnTo>
                  <a:lnTo>
                    <a:pt x="226" y="3241"/>
                  </a:lnTo>
                  <a:lnTo>
                    <a:pt x="5321" y="711"/>
                  </a:lnTo>
                  <a:lnTo>
                    <a:pt x="4802" y="0"/>
                  </a:lnTo>
                  <a:close/>
                </a:path>
              </a:pathLst>
            </a:custGeom>
            <a:solidFill>
              <a:srgbClr val="D9C3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63"/>
            <p:cNvSpPr/>
            <p:nvPr/>
          </p:nvSpPr>
          <p:spPr>
            <a:xfrm>
              <a:off x="8935873" y="2030278"/>
              <a:ext cx="219186" cy="108728"/>
            </a:xfrm>
            <a:custGeom>
              <a:rect b="b" l="l" r="r" t="t"/>
              <a:pathLst>
                <a:path extrusionOk="0" fill="none" h="2012" w="4056">
                  <a:moveTo>
                    <a:pt x="4056" y="1"/>
                  </a:moveTo>
                  <a:lnTo>
                    <a:pt x="0" y="2011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63"/>
            <p:cNvSpPr/>
            <p:nvPr/>
          </p:nvSpPr>
          <p:spPr>
            <a:xfrm>
              <a:off x="9140036" y="1974076"/>
              <a:ext cx="111485" cy="56256"/>
            </a:xfrm>
            <a:custGeom>
              <a:rect b="b" l="l" r="r" t="t"/>
              <a:pathLst>
                <a:path extrusionOk="0" h="1041" w="2063">
                  <a:moveTo>
                    <a:pt x="1196" y="1"/>
                  </a:moveTo>
                  <a:lnTo>
                    <a:pt x="0" y="278"/>
                  </a:lnTo>
                  <a:lnTo>
                    <a:pt x="278" y="1041"/>
                  </a:lnTo>
                  <a:lnTo>
                    <a:pt x="2063" y="573"/>
                  </a:lnTo>
                  <a:lnTo>
                    <a:pt x="1196" y="1"/>
                  </a:ln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63"/>
            <p:cNvSpPr/>
            <p:nvPr/>
          </p:nvSpPr>
          <p:spPr>
            <a:xfrm>
              <a:off x="9147494" y="1829844"/>
              <a:ext cx="293221" cy="353151"/>
            </a:xfrm>
            <a:custGeom>
              <a:rect b="b" l="l" r="r" t="t"/>
              <a:pathLst>
                <a:path extrusionOk="0" h="6535" w="5426">
                  <a:moveTo>
                    <a:pt x="5425" y="1"/>
                  </a:moveTo>
                  <a:lnTo>
                    <a:pt x="1682" y="417"/>
                  </a:lnTo>
                  <a:lnTo>
                    <a:pt x="1" y="6535"/>
                  </a:lnTo>
                  <a:lnTo>
                    <a:pt x="3935" y="6101"/>
                  </a:lnTo>
                  <a:lnTo>
                    <a:pt x="5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63"/>
            <p:cNvSpPr/>
            <p:nvPr/>
          </p:nvSpPr>
          <p:spPr>
            <a:xfrm>
              <a:off x="9332959" y="1966511"/>
              <a:ext cx="97272" cy="56472"/>
            </a:xfrm>
            <a:custGeom>
              <a:rect b="b" l="l" r="r" t="t"/>
              <a:pathLst>
                <a:path extrusionOk="0" h="1045" w="1800">
                  <a:moveTo>
                    <a:pt x="1601" y="1"/>
                  </a:moveTo>
                  <a:cubicBezTo>
                    <a:pt x="1593" y="1"/>
                    <a:pt x="1586" y="1"/>
                    <a:pt x="1578" y="2"/>
                  </a:cubicBezTo>
                  <a:lnTo>
                    <a:pt x="1370" y="20"/>
                  </a:lnTo>
                  <a:lnTo>
                    <a:pt x="382" y="141"/>
                  </a:lnTo>
                  <a:cubicBezTo>
                    <a:pt x="139" y="176"/>
                    <a:pt x="0" y="470"/>
                    <a:pt x="139" y="678"/>
                  </a:cubicBezTo>
                  <a:lnTo>
                    <a:pt x="243" y="851"/>
                  </a:lnTo>
                  <a:cubicBezTo>
                    <a:pt x="321" y="976"/>
                    <a:pt x="455" y="1045"/>
                    <a:pt x="594" y="1045"/>
                  </a:cubicBezTo>
                  <a:cubicBezTo>
                    <a:pt x="610" y="1045"/>
                    <a:pt x="626" y="1044"/>
                    <a:pt x="642" y="1042"/>
                  </a:cubicBezTo>
                  <a:lnTo>
                    <a:pt x="1300" y="973"/>
                  </a:lnTo>
                  <a:cubicBezTo>
                    <a:pt x="1352" y="955"/>
                    <a:pt x="1404" y="921"/>
                    <a:pt x="1439" y="869"/>
                  </a:cubicBezTo>
                  <a:lnTo>
                    <a:pt x="1751" y="245"/>
                  </a:lnTo>
                  <a:cubicBezTo>
                    <a:pt x="1800" y="131"/>
                    <a:pt x="1726" y="1"/>
                    <a:pt x="1601" y="1"/>
                  </a:cubicBezTo>
                  <a:close/>
                </a:path>
              </a:pathLst>
            </a:custGeom>
            <a:solidFill>
              <a:srgbClr val="F29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63"/>
            <p:cNvSpPr/>
            <p:nvPr/>
          </p:nvSpPr>
          <p:spPr>
            <a:xfrm>
              <a:off x="8972404" y="1989100"/>
              <a:ext cx="167686" cy="59012"/>
            </a:xfrm>
            <a:custGeom>
              <a:rect b="b" l="l" r="r" t="t"/>
              <a:pathLst>
                <a:path extrusionOk="0" fill="none" h="1092" w="3103">
                  <a:moveTo>
                    <a:pt x="3102" y="0"/>
                  </a:moveTo>
                  <a:lnTo>
                    <a:pt x="0" y="1092"/>
                  </a:lnTo>
                </a:path>
              </a:pathLst>
            </a:custGeom>
            <a:noFill/>
            <a:ln cap="rnd" cmpd="sng" w="2600">
              <a:solidFill>
                <a:srgbClr val="1D1D1B"/>
              </a:solidFill>
              <a:prstDash val="solid"/>
              <a:miter lim="1733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63"/>
            <p:cNvSpPr/>
            <p:nvPr/>
          </p:nvSpPr>
          <p:spPr>
            <a:xfrm>
              <a:off x="8985501" y="2116341"/>
              <a:ext cx="205596" cy="950745"/>
            </a:xfrm>
            <a:custGeom>
              <a:rect b="b" l="l" r="r" t="t"/>
              <a:pathLst>
                <a:path extrusionOk="0" h="17713" w="4420">
                  <a:moveTo>
                    <a:pt x="0" y="1"/>
                  </a:moveTo>
                  <a:lnTo>
                    <a:pt x="2305" y="17713"/>
                  </a:lnTo>
                  <a:lnTo>
                    <a:pt x="3536" y="17713"/>
                  </a:lnTo>
                  <a:lnTo>
                    <a:pt x="4420" y="9533"/>
                  </a:lnTo>
                  <a:lnTo>
                    <a:pt x="2947" y="55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39" name="Google Shape;539;p63"/>
          <p:cNvPicPr preferRelativeResize="0"/>
          <p:nvPr/>
        </p:nvPicPr>
        <p:blipFill rotWithShape="1">
          <a:blip r:embed="rId3">
            <a:alphaModFix/>
          </a:blip>
          <a:srcRect b="0" l="9452" r="10445" t="0"/>
          <a:stretch/>
        </p:blipFill>
        <p:spPr>
          <a:xfrm>
            <a:off x="3102225" y="1697175"/>
            <a:ext cx="2954051" cy="1974125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4"/>
          <p:cNvSpPr txBox="1"/>
          <p:nvPr/>
        </p:nvSpPr>
        <p:spPr>
          <a:xfrm>
            <a:off x="385821" y="360364"/>
            <a:ext cx="8048700" cy="3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chemeClr val="accent4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// Сортування масиву бульбашкою</a:t>
            </a:r>
            <a:endParaRPr b="1" sz="1800">
              <a:solidFill>
                <a:schemeClr val="accent4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=0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i++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i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10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j++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lang="uk" sz="1800">
                <a:solidFill>
                  <a:srgbClr val="0000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if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[i])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tmp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[i];</a:t>
            </a:r>
            <a:endParaRPr b="1"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[i]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];</a:t>
            </a:r>
            <a:endParaRPr b="1"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mas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]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tmp</a:t>
            </a:r>
            <a:r>
              <a:rPr b="1"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</a:t>
            </a:r>
            <a:endParaRPr sz="1800">
              <a:solidFill>
                <a:srgbClr val="88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800">
              <a:solidFill>
                <a:srgbClr val="222222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uk" sz="1800">
                <a:solidFill>
                  <a:srgbClr val="222222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r>
              <a:rPr lang="uk" sz="1800">
                <a:solidFill>
                  <a:srgbClr val="6666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;}</a:t>
            </a:r>
            <a:endParaRPr sz="1800">
              <a:solidFill>
                <a:srgbClr val="6666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695D46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46" name="Google Shape;5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6974" y="3462473"/>
            <a:ext cx="4563400" cy="16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